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321" r:id="rId3"/>
    <p:sldId id="320" r:id="rId4"/>
    <p:sldId id="301" r:id="rId5"/>
    <p:sldId id="308" r:id="rId6"/>
    <p:sldId id="318" r:id="rId7"/>
    <p:sldId id="319" r:id="rId8"/>
    <p:sldId id="317" r:id="rId9"/>
    <p:sldId id="267" r:id="rId10"/>
    <p:sldId id="305" r:id="rId11"/>
    <p:sldId id="304" r:id="rId12"/>
    <p:sldId id="312" r:id="rId13"/>
    <p:sldId id="313" r:id="rId14"/>
    <p:sldId id="306" r:id="rId15"/>
    <p:sldId id="315" r:id="rId16"/>
    <p:sldId id="297" r:id="rId17"/>
    <p:sldId id="298" r:id="rId18"/>
    <p:sldId id="322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9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7E30-644D-47D4-8ED2-A60DD6B479F5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86B2-2057-4710-8950-3D60D154795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22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45C6-3092-46AD-9545-D1860674BF5C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F542-F94A-4FD9-8305-A798A6EA697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06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F542-F94A-4FD9-8305-A798A6EA697F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här är upplägget för vad jag ska prata om och tanken är att detta är de frågor jag ska försöka svara på. Men dessförinnan en diskussionsfråga</a:t>
            </a:r>
            <a:r>
              <a:rPr lang="sv-SE" baseline="0" dirty="0" smtClean="0"/>
              <a:t> med din granne.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F542-F94A-4FD9-8305-A798A6EA697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25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Prata med</a:t>
            </a:r>
            <a:r>
              <a:rPr lang="sv-SE" baseline="0" dirty="0" smtClean="0"/>
              <a:t> din granne om detta i två minuter.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F542-F94A-4FD9-8305-A798A6EA697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43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Lägg in uppföljningsfråga: tycker du samma sak som när ni diskuterade frågan för x antal minuter sedan?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F542-F94A-4FD9-8305-A798A6EA697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77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Ny </a:t>
            </a:r>
            <a:r>
              <a:rPr lang="sv-SE" dirty="0" err="1" smtClean="0"/>
              <a:t>tvåminutersdiskussion</a:t>
            </a:r>
            <a:r>
              <a:rPr lang="sv-SE" baseline="0" dirty="0" smtClean="0"/>
              <a:t> om det mest prioriterade kunskapen. Tycker du </a:t>
            </a:r>
            <a:r>
              <a:rPr lang="sv-SE" baseline="0" smtClean="0"/>
              <a:t>fortfarande samma sak?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1F542-F94A-4FD9-8305-A798A6EA697F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72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8969" y="3284984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8B9D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entrum_for_samhallsorientering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780" y="6298456"/>
            <a:ext cx="21717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latin typeface="Gill Sans MT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>
              <a:buNone/>
              <a:defRPr sz="2400">
                <a:solidFill>
                  <a:srgbClr val="8B9D2C"/>
                </a:solidFill>
                <a:latin typeface="Gill Sans MT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Gill Sans MT" pitchFamily="34" charset="0"/>
              </a:defRPr>
            </a:lvl2pPr>
            <a:lvl3pPr>
              <a:buFont typeface="Calibri" pitchFamily="34" charset="0"/>
              <a:buChar char="‒"/>
              <a:defRPr sz="1800">
                <a:latin typeface="Gill Sans MT" pitchFamily="34" charset="0"/>
              </a:defRPr>
            </a:lvl3pPr>
          </a:lstStyle>
          <a:p>
            <a:pPr lvl="0"/>
            <a:r>
              <a:rPr lang="sv-SE" dirty="0" smtClean="0"/>
              <a:t>	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Centrum_for_samhallsorientering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780" y="6298456"/>
            <a:ext cx="21717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FD01-12F7-430A-9C13-45408FBFEC74}" type="datetimeFigureOut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E112-3F96-489A-BB9F-D04BC84942F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4824536" cy="194421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sv-SE" sz="2400" dirty="0" smtClean="0"/>
              <a:t>Carin Larsson</a:t>
            </a:r>
          </a:p>
          <a:p>
            <a:pPr algn="l">
              <a:spcBef>
                <a:spcPts val="600"/>
              </a:spcBef>
            </a:pPr>
            <a:r>
              <a:rPr lang="sv-SE" sz="2400" dirty="0" smtClean="0"/>
              <a:t>Samordnare</a:t>
            </a:r>
          </a:p>
          <a:p>
            <a:pPr algn="l"/>
            <a:endParaRPr lang="sv-SE" sz="2400" b="1" dirty="0" smtClean="0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272808" cy="1440160"/>
          </a:xfrm>
        </p:spPr>
        <p:txBody>
          <a:bodyPr>
            <a:normAutofit/>
          </a:bodyPr>
          <a:lstStyle/>
          <a:p>
            <a:pPr algn="l"/>
            <a:r>
              <a:rPr lang="sv-SE" sz="3500" dirty="0" smtClean="0">
                <a:solidFill>
                  <a:schemeClr val="tx1"/>
                </a:solidFill>
                <a:effectLst/>
              </a:rPr>
              <a:t>Centrum för samhällsorientering </a:t>
            </a:r>
            <a:br>
              <a:rPr lang="sv-SE" sz="3500" dirty="0" smtClean="0">
                <a:solidFill>
                  <a:schemeClr val="tx1"/>
                </a:solidFill>
                <a:effectLst/>
              </a:rPr>
            </a:br>
            <a:r>
              <a:rPr lang="sv-SE" sz="3500" dirty="0" smtClean="0">
                <a:solidFill>
                  <a:schemeClr val="tx1"/>
                </a:solidFill>
                <a:effectLst/>
              </a:rPr>
              <a:t>i Stockholms län</a:t>
            </a:r>
            <a:endParaRPr lang="sv-SE" sz="3500" dirty="0">
              <a:solidFill>
                <a:schemeClr val="tx1"/>
              </a:solidFill>
              <a:effectLst/>
            </a:endParaRPr>
          </a:p>
        </p:txBody>
      </p:sp>
      <p:sp>
        <p:nvSpPr>
          <p:cNvPr id="21506" name="AutoShape 2" descr="https://mail-attachment.googleusercontent.com/attachment/u/0/?saduie=AG9B_P-UuqPHoxDIqaYRtk_qH_Ng&amp;attid=0.1&amp;disp=emb&amp;view=att&amp;th=1341de605eb7061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508" name="AutoShape 4" descr="https://mail-attachment.googleusercontent.com/attachment/u/0/?saduie=AG9B_P-UuqPHoxDIqaYRtk_qH_Ng&amp;attid=0.1&amp;disp=emb&amp;view=att&amp;th=1341de605eb7061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Bildobjekt 15" descr="creative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2520280" cy="2520280"/>
          </a:xfrm>
          <a:prstGeom prst="rect">
            <a:avLst/>
          </a:prstGeom>
        </p:spPr>
      </p:pic>
      <p:pic>
        <p:nvPicPr>
          <p:cNvPr id="17" name="Bildobjekt 16" descr="Nyistockholm.se - logg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9" y="2708921"/>
            <a:ext cx="2160241" cy="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Bakgrund till lagstiftning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 smtClean="0"/>
              <a:t>Utredningen ”Värden, välfärdsstat, vardagsliv presenterades i mars 2010”. Utredare Erik </a:t>
            </a:r>
            <a:r>
              <a:rPr lang="sv-SE" dirty="0" err="1" smtClean="0"/>
              <a:t>Amnå</a:t>
            </a:r>
            <a:r>
              <a:rPr lang="sv-SE" dirty="0" smtClean="0"/>
              <a:t>. Slutbetänkandet ”Sverige för nyanlända utanför flyktingmottagandet”. </a:t>
            </a:r>
          </a:p>
          <a:p>
            <a:endParaRPr lang="sv-SE" dirty="0" smtClean="0"/>
          </a:p>
          <a:p>
            <a:r>
              <a:rPr lang="sv-SE" dirty="0" smtClean="0"/>
              <a:t>Förordningen trädde i kraft samtidigt som etableringslagstiftningen 1 december 2010.</a:t>
            </a:r>
          </a:p>
          <a:p>
            <a:endParaRPr lang="sv-SE" dirty="0" smtClean="0"/>
          </a:p>
          <a:p>
            <a:r>
              <a:rPr lang="sv-SE" dirty="0" smtClean="0"/>
              <a:t>Lagen  om samhällsorientering för utökad målgrupp trädde i kraft 1 maj 2013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säger utredningen och lagstiftningen om samhällsorienteringen?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En obligatorisk insats inom etableringsuppdraget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Kommunerna ansvarar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60 timmar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Utbildning på modersmål eller annat språk som individen behärskar väl. Vid </a:t>
            </a:r>
            <a:r>
              <a:rPr lang="sv-SE" dirty="0"/>
              <a:t> </a:t>
            </a:r>
            <a:r>
              <a:rPr lang="sv-SE" dirty="0" smtClean="0"/>
              <a:t>        behov får tolk anlitas.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 I dialog och med reflektion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Samhällsorienteringen syftar till att underlätta de nyanländas </a:t>
            </a:r>
            <a:r>
              <a:rPr lang="sv-SE" dirty="0" smtClean="0"/>
              <a:t>etablering i </a:t>
            </a:r>
            <a:r>
              <a:rPr lang="sv-SE" dirty="0"/>
              <a:t>arbets- och samhällslivet. Samhällsorienteringen ska ge en </a:t>
            </a:r>
            <a:r>
              <a:rPr lang="sv-SE" dirty="0" smtClean="0"/>
              <a:t>grundläggande förståelse </a:t>
            </a:r>
            <a:r>
              <a:rPr lang="sv-SE" dirty="0"/>
              <a:t>för det svenska samhället och en grund för fortsatt kunskapsinhämtande.</a:t>
            </a:r>
          </a:p>
        </p:txBody>
      </p:sp>
    </p:spTree>
    <p:extLst>
      <p:ext uri="{BB962C8B-B14F-4D97-AF65-F5344CB8AC3E}">
        <p14:creationId xmlns:p14="http://schemas.microsoft.com/office/powerpoint/2010/main" val="4713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Målet ska vara att deltagarna utvecklar kunskap om</a:t>
            </a:r>
          </a:p>
          <a:p>
            <a:r>
              <a:rPr lang="sv-SE" dirty="0"/>
              <a:t>1. de mänskliga rättigheterna och de grundläggande demokratiska värderingarna,</a:t>
            </a:r>
          </a:p>
          <a:p>
            <a:r>
              <a:rPr lang="sv-SE" dirty="0"/>
              <a:t>2. den enskildes rättigheter och skyldigheter i övrigt,</a:t>
            </a:r>
          </a:p>
          <a:p>
            <a:r>
              <a:rPr lang="sv-SE" dirty="0"/>
              <a:t>3. hur samhället är organiserat, och</a:t>
            </a:r>
          </a:p>
          <a:p>
            <a:r>
              <a:rPr lang="sv-SE" dirty="0"/>
              <a:t>4. praktiskt vardagsliv.</a:t>
            </a:r>
          </a:p>
        </p:txBody>
      </p:sp>
    </p:spTree>
    <p:extLst>
      <p:ext uri="{BB962C8B-B14F-4D97-AF65-F5344CB8AC3E}">
        <p14:creationId xmlns:p14="http://schemas.microsoft.com/office/powerpoint/2010/main" val="633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Innehåll enligt lagstiftningen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Åtta ämnesområden: </a:t>
            </a:r>
          </a:p>
          <a:p>
            <a:r>
              <a:rPr lang="sv-SE" dirty="0" smtClean="0"/>
              <a:t>Att komma till Sverige</a:t>
            </a:r>
          </a:p>
          <a:p>
            <a:r>
              <a:rPr lang="sv-SE" dirty="0" smtClean="0"/>
              <a:t>Att bo i Sverige</a:t>
            </a:r>
          </a:p>
          <a:p>
            <a:r>
              <a:rPr lang="sv-SE" dirty="0" smtClean="0"/>
              <a:t>Att vårda sin hälsa i Sverige</a:t>
            </a:r>
          </a:p>
          <a:p>
            <a:r>
              <a:rPr lang="sv-SE" dirty="0" smtClean="0"/>
              <a:t>Att försörja sig och utvecklas i Sverige</a:t>
            </a:r>
          </a:p>
          <a:p>
            <a:r>
              <a:rPr lang="sv-SE" dirty="0" smtClean="0"/>
              <a:t>Individens rättigheter och skyldigheter i Sverige</a:t>
            </a:r>
          </a:p>
          <a:p>
            <a:r>
              <a:rPr lang="sv-SE" dirty="0" smtClean="0"/>
              <a:t>Att påverka i Sverige</a:t>
            </a:r>
          </a:p>
          <a:p>
            <a:r>
              <a:rPr lang="sv-SE" dirty="0" smtClean="0"/>
              <a:t>Att bilda familj och leva med barn i Sverige</a:t>
            </a:r>
          </a:p>
          <a:p>
            <a:r>
              <a:rPr lang="sv-SE" dirty="0" smtClean="0"/>
              <a:t>Att åldras i Sverige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Tankar i utredningen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”Samhällsorienteringen </a:t>
            </a:r>
            <a:r>
              <a:rPr lang="sv-SE" dirty="0"/>
              <a:t>ska utgå från grundlagen”</a:t>
            </a:r>
          </a:p>
          <a:p>
            <a:endParaRPr lang="sv-SE" dirty="0" smtClean="0"/>
          </a:p>
          <a:p>
            <a:r>
              <a:rPr lang="sv-SE" dirty="0" smtClean="0"/>
              <a:t>”Syftet är att stärka deltagarnas förmåga att forma inte bara sina egna liv utan också delta i formandet av det svenska samhället.”</a:t>
            </a:r>
          </a:p>
          <a:p>
            <a:endParaRPr lang="sv-SE" dirty="0" smtClean="0"/>
          </a:p>
          <a:p>
            <a:r>
              <a:rPr lang="sv-SE" dirty="0" smtClean="0"/>
              <a:t>”Samhällskommunikatören ska ha en beredskap att förklara de tre aspekterna ”värden”, ”välfärdsstat” och ”vardagsliv” inom varje ämnesområde.”</a:t>
            </a:r>
          </a:p>
        </p:txBody>
      </p:sp>
    </p:spTree>
    <p:extLst>
      <p:ext uri="{BB962C8B-B14F-4D97-AF65-F5344CB8AC3E}">
        <p14:creationId xmlns:p14="http://schemas.microsoft.com/office/powerpoint/2010/main" val="22431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Uppföljningsarbete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Deltagarenkäter (efter varje avslutad kurs)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Fokusgrupper (5-6 gånger per år)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Auskultationer (5-6 gånger per år)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Slutrapporter av samhällskommunikatörer (efter varje avslutad kurs)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Avtalsuppföljningar ( 4 gånger per år)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av uppföljningsarbete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98% av de som svarat på enkäten kan rekommendera utbildningen (1 januari – 31 augusti 2013)</a:t>
            </a:r>
          </a:p>
          <a:p>
            <a:endParaRPr lang="sv-SE" dirty="0" smtClean="0"/>
          </a:p>
          <a:p>
            <a:r>
              <a:rPr lang="sv-SE" dirty="0" smtClean="0"/>
              <a:t>Exempel på synpunkter som framkommit vi enkätsvar och vid fokusgrupper: </a:t>
            </a:r>
          </a:p>
          <a:p>
            <a:pPr>
              <a:buFontTx/>
              <a:buChar char="-"/>
            </a:pPr>
            <a:r>
              <a:rPr lang="sv-SE" dirty="0" smtClean="0"/>
              <a:t>Mer information om arbetsmarknaden</a:t>
            </a:r>
          </a:p>
          <a:p>
            <a:pPr>
              <a:buFontTx/>
              <a:buChar char="-"/>
            </a:pPr>
            <a:r>
              <a:rPr lang="sv-SE" dirty="0" smtClean="0"/>
              <a:t>Matnyttigt innehåll</a:t>
            </a:r>
          </a:p>
          <a:p>
            <a:pPr>
              <a:buFontTx/>
              <a:buChar char="-"/>
            </a:pPr>
            <a:r>
              <a:rPr lang="sv-SE" dirty="0" smtClean="0"/>
              <a:t>Bra att kunna ställa frågor till samhällskommunikatören</a:t>
            </a:r>
          </a:p>
          <a:p>
            <a:pPr>
              <a:buFontTx/>
              <a:buChar char="-"/>
            </a:pPr>
            <a:r>
              <a:rPr lang="sv-SE" dirty="0" smtClean="0"/>
              <a:t>Mer metodmaterial baserat på 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Tycker du fortfarande samma sak?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54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v-SE" dirty="0" smtClean="0"/>
              <a:t>Vilka är centret?</a:t>
            </a:r>
          </a:p>
          <a:p>
            <a:pPr marL="457200" indent="-457200">
              <a:buAutoNum type="arabicPeriod"/>
            </a:pPr>
            <a:r>
              <a:rPr lang="sv-SE" dirty="0" smtClean="0"/>
              <a:t>Vilka är våra ramar?</a:t>
            </a:r>
          </a:p>
          <a:p>
            <a:pPr marL="457200" indent="-457200">
              <a:buAutoNum type="arabicPeriod"/>
            </a:pPr>
            <a:r>
              <a:rPr lang="sv-SE" dirty="0" smtClean="0"/>
              <a:t>Vilka idéer grundar sig samhällsorienteringen på?</a:t>
            </a:r>
          </a:p>
          <a:p>
            <a:pPr marL="457200" indent="-457200">
              <a:buAutoNum type="arabicPeriod"/>
            </a:pPr>
            <a:r>
              <a:rPr lang="sv-SE" dirty="0" smtClean="0"/>
              <a:t>Hur kan vi arbeta utifrån de idéerna?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93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”Om du var ny i ett land- vad </a:t>
            </a:r>
            <a:r>
              <a:rPr lang="sv-SE" dirty="0"/>
              <a:t>skulle du tycka </a:t>
            </a:r>
            <a:r>
              <a:rPr lang="sv-SE" dirty="0" smtClean="0"/>
              <a:t>var </a:t>
            </a:r>
            <a:r>
              <a:rPr lang="sv-SE" dirty="0"/>
              <a:t>det viktigaste </a:t>
            </a:r>
            <a:r>
              <a:rPr lang="sv-SE" dirty="0" smtClean="0"/>
              <a:t>att snabbt få kunskap om?”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34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Vilka är Centrum för samhällsorientering i Stockholms län?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25 kommuner av 26 i länet och Håbo kommun i Uppsala län samverkar  </a:t>
            </a:r>
          </a:p>
          <a:p>
            <a:endParaRPr lang="sv-SE" dirty="0" smtClean="0"/>
          </a:p>
          <a:p>
            <a:r>
              <a:rPr lang="sv-SE" dirty="0" smtClean="0"/>
              <a:t>Gemensam upphandling </a:t>
            </a:r>
          </a:p>
          <a:p>
            <a:pPr lvl="1"/>
            <a:r>
              <a:rPr lang="sv-SE" dirty="0" smtClean="0"/>
              <a:t>Tjänsten samhällsorientering</a:t>
            </a:r>
          </a:p>
          <a:p>
            <a:pPr lvl="1"/>
            <a:r>
              <a:rPr lang="sv-SE" dirty="0" smtClean="0"/>
              <a:t>Stockholms stad administrativt ansvarig</a:t>
            </a:r>
          </a:p>
          <a:p>
            <a:pPr lvl="1"/>
            <a:r>
              <a:rPr lang="sv-SE" dirty="0" smtClean="0"/>
              <a:t>Kansli organiserat i Stockholms stad</a:t>
            </a:r>
          </a:p>
          <a:p>
            <a:pPr lvl="1"/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Upphandlade utbildningsanordnare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 smtClean="0"/>
              <a:t>Elvira kunskapsutveckling AB</a:t>
            </a:r>
          </a:p>
          <a:p>
            <a:r>
              <a:rPr lang="sv-SE" dirty="0"/>
              <a:t>Hermods AB</a:t>
            </a:r>
          </a:p>
          <a:p>
            <a:r>
              <a:rPr lang="sv-SE" dirty="0"/>
              <a:t>Manpower </a:t>
            </a:r>
            <a:r>
              <a:rPr lang="sv-SE" dirty="0" err="1"/>
              <a:t>Telge</a:t>
            </a:r>
            <a:r>
              <a:rPr lang="sv-SE" dirty="0"/>
              <a:t> </a:t>
            </a:r>
            <a:r>
              <a:rPr lang="sv-SE" dirty="0" smtClean="0"/>
              <a:t>Jobbstart AB</a:t>
            </a:r>
            <a:endParaRPr lang="sv-SE" dirty="0"/>
          </a:p>
          <a:p>
            <a:r>
              <a:rPr lang="sv-SE" dirty="0" err="1"/>
              <a:t>MiROi</a:t>
            </a:r>
            <a:r>
              <a:rPr lang="sv-SE" dirty="0"/>
              <a:t> i-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smtClean="0"/>
              <a:t>AB</a:t>
            </a:r>
            <a:endParaRPr lang="sv-SE" dirty="0"/>
          </a:p>
          <a:p>
            <a:r>
              <a:rPr lang="sv-SE" dirty="0" smtClean="0"/>
              <a:t>Quick Job</a:t>
            </a:r>
          </a:p>
          <a:p>
            <a:r>
              <a:rPr lang="sv-SE" dirty="0" smtClean="0"/>
              <a:t>Sonia Sherefay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Tjänsteområden - språk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5" y="2265278"/>
            <a:ext cx="68407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Utbildningsplatser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Sollentuna 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Stockholm (Tensta, Slussen, Olof Palmes gata och Sveavägen)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Södertälje 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Botkyrka  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Norrtälje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41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Deltagardata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 </a:t>
            </a:r>
          </a:p>
          <a:p>
            <a:r>
              <a:rPr lang="sv-SE" dirty="0" smtClean="0"/>
              <a:t> </a:t>
            </a:r>
          </a:p>
          <a:p>
            <a:endParaRPr lang="sv-SE" dirty="0"/>
          </a:p>
        </p:txBody>
      </p:sp>
      <p:pic>
        <p:nvPicPr>
          <p:cNvPr id="2050" name="Picture 2" descr="\\ad.stockholm.se\cli-sd\cc2sd010\004862\Webbsida, faktamaterial och bok\Bilder\SO-kurs persi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8"/>
            <a:ext cx="5328592" cy="2736304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1215485" y="3789040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75 kurser </a:t>
            </a:r>
            <a:r>
              <a:rPr lang="sv-SE" dirty="0" smtClean="0"/>
              <a:t> under perioden 1 januari – 31 augusti 2013. </a:t>
            </a:r>
          </a:p>
          <a:p>
            <a:endParaRPr lang="sv-SE" dirty="0"/>
          </a:p>
          <a:p>
            <a:r>
              <a:rPr lang="sv-SE" dirty="0" smtClean="0"/>
              <a:t>1091 </a:t>
            </a:r>
            <a:r>
              <a:rPr lang="sv-SE" dirty="0"/>
              <a:t>personer har genomgått kurs. 44 % av de som deltagit är kvinnor och 56 % är män.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Antalet </a:t>
            </a:r>
            <a:r>
              <a:rPr lang="sv-SE" dirty="0"/>
              <a:t>deltagare </a:t>
            </a:r>
            <a:r>
              <a:rPr lang="sv-SE" dirty="0" smtClean="0"/>
              <a:t>under hela </a:t>
            </a:r>
            <a:r>
              <a:rPr lang="sv-SE" dirty="0"/>
              <a:t>2012 var </a:t>
            </a:r>
            <a:r>
              <a:rPr lang="sv-SE" dirty="0" smtClean="0"/>
              <a:t>1074.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9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3487-E057-4804-A674-D0C0342D4204}" type="datetime1">
              <a:rPr lang="sv-SE" smtClean="0"/>
              <a:pPr/>
              <a:t>2013-11-19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smtClean="0"/>
              <a:t>SIDAN </a:t>
            </a:r>
            <a:fld id="{BDCDBBB2-B5BF-47EA-8387-959AD151A679}" type="slidenum">
              <a:rPr lang="sv-SE" smtClean="0"/>
              <a:pPr/>
              <a:t>9</a:t>
            </a:fld>
            <a:endParaRPr lang="sv-SE"/>
          </a:p>
        </p:txBody>
      </p:sp>
      <p:cxnSp>
        <p:nvCxnSpPr>
          <p:cNvPr id="6" name="Rak 5"/>
          <p:cNvCxnSpPr/>
          <p:nvPr/>
        </p:nvCxnSpPr>
        <p:spPr>
          <a:xfrm rot="10800000">
            <a:off x="2146300" y="2249488"/>
            <a:ext cx="123190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10"/>
          <p:cNvCxnSpPr>
            <a:cxnSpLocks noChangeShapeType="1"/>
            <a:stCxn id="20" idx="4"/>
            <a:endCxn id="10" idx="4"/>
          </p:cNvCxnSpPr>
          <p:nvPr/>
        </p:nvCxnSpPr>
        <p:spPr bwMode="auto">
          <a:xfrm flipH="1">
            <a:off x="4058246" y="3851920"/>
            <a:ext cx="81979" cy="1944216"/>
          </a:xfrm>
          <a:prstGeom prst="line">
            <a:avLst/>
          </a:prstGeom>
          <a:noFill/>
          <a:ln w="9525" algn="ctr">
            <a:solidFill>
              <a:srgbClr val="99C7EA"/>
            </a:solidFill>
            <a:round/>
            <a:headEnd/>
            <a:tailEnd/>
          </a:ln>
        </p:spPr>
      </p:cxnSp>
      <p:cxnSp>
        <p:nvCxnSpPr>
          <p:cNvPr id="8" name="Rak 7"/>
          <p:cNvCxnSpPr>
            <a:endCxn id="11" idx="3"/>
          </p:cNvCxnSpPr>
          <p:nvPr/>
        </p:nvCxnSpPr>
        <p:spPr>
          <a:xfrm flipV="1">
            <a:off x="5076056" y="2281990"/>
            <a:ext cx="1015349" cy="56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2483769" y="3573016"/>
            <a:ext cx="504055" cy="21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22"/>
          <p:cNvSpPr>
            <a:spLocks noChangeArrowheads="1"/>
          </p:cNvSpPr>
          <p:nvPr/>
        </p:nvSpPr>
        <p:spPr bwMode="auto">
          <a:xfrm>
            <a:off x="2843808" y="4653136"/>
            <a:ext cx="2428875" cy="1143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100" dirty="0" err="1">
                <a:solidFill>
                  <a:srgbClr val="FFFFFF"/>
                </a:solidFill>
                <a:latin typeface="Gill Sans MT" pitchFamily="34" charset="0"/>
              </a:rPr>
              <a:t>www.nyistockholm.se</a:t>
            </a:r>
            <a:endParaRPr lang="sv-SE" dirty="0"/>
          </a:p>
        </p:txBody>
      </p:sp>
      <p:sp>
        <p:nvSpPr>
          <p:cNvPr id="11" name="Ellips 25"/>
          <p:cNvSpPr>
            <a:spLocks noChangeArrowheads="1"/>
          </p:cNvSpPr>
          <p:nvPr/>
        </p:nvSpPr>
        <p:spPr bwMode="auto">
          <a:xfrm>
            <a:off x="5796136" y="1052736"/>
            <a:ext cx="2016224" cy="144016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200" dirty="0">
                <a:solidFill>
                  <a:srgbClr val="FFFFFF"/>
                </a:solidFill>
              </a:rPr>
              <a:t>Samverkan mellan kommuner och rapporteringsansvar gentemot kommuner och Länsstyrelsen</a:t>
            </a:r>
            <a:endParaRPr lang="sv-SE" dirty="0"/>
          </a:p>
        </p:txBody>
      </p:sp>
      <p:sp>
        <p:nvSpPr>
          <p:cNvPr id="12" name="Ellips 26"/>
          <p:cNvSpPr>
            <a:spLocks noChangeArrowheads="1"/>
          </p:cNvSpPr>
          <p:nvPr/>
        </p:nvSpPr>
        <p:spPr bwMode="auto">
          <a:xfrm>
            <a:off x="179512" y="3140968"/>
            <a:ext cx="2357437" cy="17145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Kontaktyta gentemot myndigheter/</a:t>
            </a:r>
          </a:p>
          <a:p>
            <a:pPr algn="ctr"/>
            <a:r>
              <a:rPr lang="sv-SE" sz="1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intresseorganisationer</a:t>
            </a:r>
            <a:endParaRPr lang="sv-SE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Rak 15"/>
          <p:cNvCxnSpPr>
            <a:endCxn id="17" idx="4"/>
          </p:cNvCxnSpPr>
          <p:nvPr/>
        </p:nvCxnSpPr>
        <p:spPr>
          <a:xfrm flipV="1">
            <a:off x="4211960" y="2050579"/>
            <a:ext cx="64592" cy="658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 15"/>
          <p:cNvSpPr>
            <a:spLocks noChangeArrowheads="1"/>
          </p:cNvSpPr>
          <p:nvPr/>
        </p:nvSpPr>
        <p:spPr bwMode="auto">
          <a:xfrm>
            <a:off x="3347864" y="764704"/>
            <a:ext cx="1857375" cy="12858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100" dirty="0" smtClean="0">
                <a:solidFill>
                  <a:srgbClr val="FFFFFF"/>
                </a:solidFill>
                <a:latin typeface="Gill Sans MT" pitchFamily="34" charset="0"/>
              </a:rPr>
              <a:t>Upphandling </a:t>
            </a:r>
            <a:r>
              <a:rPr lang="sv-SE" sz="1100" dirty="0">
                <a:solidFill>
                  <a:srgbClr val="FFFFFF"/>
                </a:solidFill>
                <a:latin typeface="Gill Sans MT" pitchFamily="34" charset="0"/>
              </a:rPr>
              <a:t>och </a:t>
            </a:r>
            <a:r>
              <a:rPr lang="sv-SE" sz="1100" dirty="0" smtClean="0">
                <a:solidFill>
                  <a:srgbClr val="FFFFFF"/>
                </a:solidFill>
                <a:latin typeface="Gill Sans MT" pitchFamily="34" charset="0"/>
              </a:rPr>
              <a:t>avtalsvård</a:t>
            </a:r>
            <a:endParaRPr lang="sv-SE" dirty="0"/>
          </a:p>
        </p:txBody>
      </p:sp>
      <p:sp>
        <p:nvSpPr>
          <p:cNvPr id="19" name="Ellips 28"/>
          <p:cNvSpPr>
            <a:spLocks noChangeArrowheads="1"/>
          </p:cNvSpPr>
          <p:nvPr/>
        </p:nvSpPr>
        <p:spPr bwMode="auto">
          <a:xfrm>
            <a:off x="342900" y="1416050"/>
            <a:ext cx="2087563" cy="10080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100" dirty="0" smtClean="0">
                <a:solidFill>
                  <a:srgbClr val="FFFFFF"/>
                </a:solidFill>
              </a:rPr>
              <a:t>Kursadministration</a:t>
            </a:r>
          </a:p>
          <a:p>
            <a:pPr algn="ctr"/>
            <a:r>
              <a:rPr lang="sv-SE" sz="1100" dirty="0" smtClean="0">
                <a:solidFill>
                  <a:srgbClr val="FFFFFF"/>
                </a:solidFill>
              </a:rPr>
              <a:t>-avrop, kurslokaler inklusive samverkan med Af </a:t>
            </a:r>
          </a:p>
        </p:txBody>
      </p:sp>
      <p:sp>
        <p:nvSpPr>
          <p:cNvPr id="20" name="Ellips 6"/>
          <p:cNvSpPr>
            <a:spLocks noChangeArrowheads="1"/>
          </p:cNvSpPr>
          <p:nvPr/>
        </p:nvSpPr>
        <p:spPr bwMode="auto">
          <a:xfrm>
            <a:off x="2771800" y="2708920"/>
            <a:ext cx="2736850" cy="1143000"/>
          </a:xfrm>
          <a:prstGeom prst="ellipse">
            <a:avLst/>
          </a:prstGeom>
          <a:solidFill>
            <a:srgbClr val="FF9900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sv-SE" sz="1600">
                <a:solidFill>
                  <a:srgbClr val="FFFFFF"/>
                </a:solidFill>
                <a:latin typeface="Gill Sans MT" pitchFamily="34" charset="0"/>
              </a:rPr>
              <a:t>Centrum för samhällsorientering i Stockholms län</a:t>
            </a:r>
            <a:endParaRPr lang="sv-SE"/>
          </a:p>
        </p:txBody>
      </p:sp>
      <p:sp>
        <p:nvSpPr>
          <p:cNvPr id="18" name="Ellips 15"/>
          <p:cNvSpPr>
            <a:spLocks noChangeArrowheads="1"/>
          </p:cNvSpPr>
          <p:nvPr/>
        </p:nvSpPr>
        <p:spPr bwMode="auto">
          <a:xfrm>
            <a:off x="5508104" y="4293096"/>
            <a:ext cx="1857375" cy="1285875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sz="1200" dirty="0" smtClean="0">
                <a:latin typeface="Gill Sans MT" pitchFamily="34" charset="0"/>
              </a:rPr>
              <a:t>Fortbildning </a:t>
            </a:r>
            <a:r>
              <a:rPr lang="sv-SE" sz="1200" dirty="0" err="1" smtClean="0">
                <a:latin typeface="Gill Sans MT" pitchFamily="34" charset="0"/>
              </a:rPr>
              <a:t>samhälls-kommunikatörer</a:t>
            </a:r>
            <a:endParaRPr lang="sv-SE" sz="1200" dirty="0">
              <a:latin typeface="Gill Sans MT" pitchFamily="34" charset="0"/>
            </a:endParaRPr>
          </a:p>
        </p:txBody>
      </p:sp>
      <p:cxnSp>
        <p:nvCxnSpPr>
          <p:cNvPr id="22" name="Rak 21"/>
          <p:cNvCxnSpPr>
            <a:stCxn id="20" idx="5"/>
          </p:cNvCxnSpPr>
          <p:nvPr/>
        </p:nvCxnSpPr>
        <p:spPr>
          <a:xfrm>
            <a:off x="5107847" y="3684532"/>
            <a:ext cx="814421" cy="677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>
            <a:stCxn id="20" idx="6"/>
          </p:cNvCxnSpPr>
          <p:nvPr/>
        </p:nvCxnSpPr>
        <p:spPr>
          <a:xfrm>
            <a:off x="5508650" y="3280420"/>
            <a:ext cx="1061144" cy="78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 27"/>
          <p:cNvSpPr/>
          <p:nvPr/>
        </p:nvSpPr>
        <p:spPr>
          <a:xfrm>
            <a:off x="6588224" y="2780928"/>
            <a:ext cx="1656184" cy="12241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>
                <a:solidFill>
                  <a:schemeClr val="bg1"/>
                </a:solidFill>
              </a:rPr>
              <a:t>Samverkan med andra regioner i landet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659</Words>
  <Application>Microsoft Office PowerPoint</Application>
  <PresentationFormat>Bildspel på skärmen (4:3)</PresentationFormat>
  <Paragraphs>112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Centrum för samhällsorientering  i Stockholms län</vt:lpstr>
      <vt:lpstr>PowerPoint-presentation</vt:lpstr>
      <vt:lpstr>PowerPoint-presentation</vt:lpstr>
      <vt:lpstr>Vilka är Centrum för samhällsorientering i Stockholms län?</vt:lpstr>
      <vt:lpstr>Upphandlade utbildningsanordnare</vt:lpstr>
      <vt:lpstr>Tjänsteområden - språk</vt:lpstr>
      <vt:lpstr>Utbildningsplatser</vt:lpstr>
      <vt:lpstr>Deltagardata</vt:lpstr>
      <vt:lpstr>PowerPoint-presentation</vt:lpstr>
      <vt:lpstr>Bakgrund till lagstiftning</vt:lpstr>
      <vt:lpstr>Vad säger utredningen och lagstiftningen om samhällsorienteringen?</vt:lpstr>
      <vt:lpstr>Syfte</vt:lpstr>
      <vt:lpstr>Mål</vt:lpstr>
      <vt:lpstr>Innehåll enligt lagstiftningen</vt:lpstr>
      <vt:lpstr>Tankar i utredningen</vt:lpstr>
      <vt:lpstr>Uppföljningsarbete</vt:lpstr>
      <vt:lpstr>Resultat av uppföljningsarbete</vt:lpstr>
      <vt:lpstr>PowerPoint-presentation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ac17376</dc:creator>
  <cp:lastModifiedBy>AC62294</cp:lastModifiedBy>
  <cp:revision>165</cp:revision>
  <cp:lastPrinted>2013-11-08T13:58:48Z</cp:lastPrinted>
  <dcterms:created xsi:type="dcterms:W3CDTF">2011-03-02T13:11:51Z</dcterms:created>
  <dcterms:modified xsi:type="dcterms:W3CDTF">2013-11-19T14:59:36Z</dcterms:modified>
</cp:coreProperties>
</file>